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98" r:id="rId8"/>
    <p:sldId id="269" r:id="rId9"/>
    <p:sldId id="271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92" r:id="rId18"/>
    <p:sldId id="284" r:id="rId19"/>
    <p:sldId id="293" r:id="rId20"/>
    <p:sldId id="285" r:id="rId21"/>
    <p:sldId id="294" r:id="rId22"/>
    <p:sldId id="270" r:id="rId23"/>
    <p:sldId id="272" r:id="rId24"/>
    <p:sldId id="273" r:id="rId25"/>
    <p:sldId id="274" r:id="rId26"/>
    <p:sldId id="275" r:id="rId27"/>
    <p:sldId id="276" r:id="rId28"/>
    <p:sldId id="286" r:id="rId29"/>
    <p:sldId id="287" r:id="rId30"/>
    <p:sldId id="295" r:id="rId31"/>
    <p:sldId id="289" r:id="rId32"/>
    <p:sldId id="296" r:id="rId33"/>
    <p:sldId id="290" r:id="rId34"/>
    <p:sldId id="291" r:id="rId35"/>
    <p:sldId id="297" r:id="rId36"/>
    <p:sldId id="300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60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nyK_80UDp0MNMTBlnGRHpSb7oialeRpRLyK1JV8-5Vc4pGT5mYRRuGVFvXvjLteewSPh92yZ4sJQUEvaFwdE1zQeJFBrG_aEpYWml29d96oxWrIJGs0Y9a_Hqu29Ar7HqLnZPWad6UXob54kD5d5UwME2raeon1QCiSFpcKWb8X98IKGTqjt716nYTZ_qEGh8Dw=s204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51181"/>
            <a:ext cx="9144001" cy="690918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48000" y="3810000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Jokerman" pitchFamily="82" charset="0"/>
              </a:rPr>
              <a:t>ELECTRONIC TABLETS </a:t>
            </a:r>
            <a:endParaRPr lang="en-US" sz="3200" dirty="0">
              <a:solidFill>
                <a:srgbClr val="7030A0"/>
              </a:solidFill>
              <a:latin typeface="Jokerm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50292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i="1" dirty="0" smtClean="0">
                <a:solidFill>
                  <a:srgbClr val="FF0000"/>
                </a:solidFill>
                <a:latin typeface="Viner Hand ITC" pitchFamily="66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en-US" sz="3200" i="1" dirty="0" smtClean="0">
                <a:solidFill>
                  <a:srgbClr val="002060"/>
                </a:solidFill>
                <a:latin typeface="Viner Hand ITC" pitchFamily="66" charset="0"/>
              </a:rPr>
              <a:t>Ch V Naga Sowjanya</a:t>
            </a:r>
            <a:endParaRPr lang="en-US" sz="3200" i="1" dirty="0">
              <a:solidFill>
                <a:srgbClr val="002060"/>
              </a:solidFill>
              <a:latin typeface="Viner Hand ITC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Brands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82" y="1602822"/>
            <a:ext cx="6039618" cy="4569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304800"/>
            <a:ext cx="8610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 data contains more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Xiaomi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Brands followed by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Realme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and Samsung Brands has equal number when compared to remaining Brands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RAM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1277471"/>
            <a:ext cx="6553200" cy="49579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22860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4GB RAM when compare to 6,8,3 and 12GB RAM's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ROM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965112"/>
            <a:ext cx="6781800" cy="5130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228600"/>
            <a:ext cx="861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64GB ROM when compare to 32,128 and 256GB ROM's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Battery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122983"/>
            <a:ext cx="6553200" cy="49579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228600"/>
            <a:ext cx="861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5299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mAh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Battery when compare to remaining Batteries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Screen Size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1002077"/>
            <a:ext cx="6781800" cy="51427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67270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10.28 inches of Screen Size when compare to remaining Screen Size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Dist Ram with brands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1767831"/>
            <a:ext cx="5596140" cy="4480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228600"/>
            <a:ext cx="845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most of the Tabs are containing 2 to 6GB RAM and small cluster of Tabs are under 12GB RAM</a:t>
            </a:r>
          </a:p>
          <a:p>
            <a:pPr algn="ctr"/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Xiaomi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Brand is distributed more at 4GB RAM when compare to remaining Brands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Dist Rom with brands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3930" y="1700775"/>
            <a:ext cx="5596140" cy="4471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152400"/>
            <a:ext cx="845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most of the Tabs are containing 64 to 128GB ROM and small cluster of Tabs are under 256GB ROM</a:t>
            </a:r>
          </a:p>
          <a:p>
            <a:pPr algn="ctr"/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Xiaomi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Brand is distributed more at 64GB ROM when compare to remaining Brands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64927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Bi– Variant Analysis</a:t>
            </a:r>
          </a:p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SMARTPRIX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Ram with brands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1383068"/>
            <a:ext cx="6629400" cy="478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28600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The Variation in Prices are not that much affected even there is an increase in RAM but we can observe some outliers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64927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Multi– Variant Analysis</a:t>
            </a:r>
          </a:p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SMARTPRIX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6248400"/>
            <a:ext cx="3840480" cy="55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8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ABOUT ME</a:t>
            </a:r>
          </a:p>
        </p:txBody>
      </p:sp>
      <p:pic>
        <p:nvPicPr>
          <p:cNvPr id="3078" name="Picture 6" descr="Department of Chemical Engineering | Courses &amp; Program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990600"/>
            <a:ext cx="3387434" cy="16002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0" y="15240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cript MT Bold" pitchFamily="66" charset="0"/>
              </a:rPr>
              <a:t>Masters of Technology</a:t>
            </a:r>
            <a:endParaRPr lang="en-US" sz="3600" dirty="0">
              <a:latin typeface="Script MT Bold" pitchFamily="66" charset="0"/>
            </a:endParaRPr>
          </a:p>
        </p:txBody>
      </p:sp>
      <p:pic>
        <p:nvPicPr>
          <p:cNvPr id="3082" name="Picture 10" descr="Advanced Analytics for Triple Aim and Value-Based Purchas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667000"/>
            <a:ext cx="3427286" cy="2286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495800" y="3200400"/>
            <a:ext cx="419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Script MT Bold" pitchFamily="66" charset="0"/>
              </a:rPr>
              <a:t>To implement in my core field and high package since this is the boom</a:t>
            </a:r>
          </a:p>
        </p:txBody>
      </p:sp>
      <p:pic>
        <p:nvPicPr>
          <p:cNvPr id="3084" name="Picture 12" descr="Simutech | Chemineer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4876800"/>
            <a:ext cx="2286000" cy="128016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1000" y="526798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Script MT Bold" pitchFamily="66" charset="0"/>
              </a:rPr>
              <a:t>Projects using MATLAB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Heatmap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719063"/>
            <a:ext cx="5340107" cy="4453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0"/>
            <a:ext cx="8763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Highest Positive Correlation is maintained between Battery and RAM  and</a:t>
            </a:r>
          </a:p>
          <a:p>
            <a:pPr algn="just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Slight Positive Correlation is maintained between Battery and Screen Size for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64927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Uni – Variant Analysis</a:t>
            </a:r>
          </a:p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FLIPKART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boxplot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282875"/>
            <a:ext cx="6629400" cy="4736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2286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Visually we can say that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are containing Outliers with respect to Prices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Brands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990600"/>
            <a:ext cx="7543800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0"/>
            <a:ext cx="8763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Apple Brands followed by Samsung and Lenovo Brands when compared to remaining Brands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RAM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059861"/>
            <a:ext cx="6629400" cy="5027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152400"/>
            <a:ext cx="8763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2GB RAM when compare to remaining RAM's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ROM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066800"/>
            <a:ext cx="6629400" cy="5015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22860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64GB ROM when compare to remaining ROM's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Battery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1708" y="1371600"/>
            <a:ext cx="6545263" cy="480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28600"/>
            <a:ext cx="861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5299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mAh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Battery when compare to remaining Batteries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Countplot Screen Size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873318"/>
            <a:ext cx="7036622" cy="52988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67270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Tabs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contains more 10.28 inches of Screen Size when compare to remaining Screen Size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Dist Ram with brands y.png"/>
          <p:cNvPicPr>
            <a:picLocks noChangeAspect="1"/>
          </p:cNvPicPr>
          <p:nvPr/>
        </p:nvPicPr>
        <p:blipFill>
          <a:blip r:embed="rId3" cstate="print"/>
          <a:srcRect l="-13765" t="8807" b="18219"/>
          <a:stretch>
            <a:fillRect/>
          </a:stretch>
        </p:blipFill>
        <p:spPr>
          <a:xfrm>
            <a:off x="457200" y="1676400"/>
            <a:ext cx="8077200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0"/>
            <a:ext cx="8839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most of the Tabs are containing 2GB RAM and very small cluster of Tabs are under 16GB RAM</a:t>
            </a:r>
          </a:p>
          <a:p>
            <a:pPr algn="ctr"/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Redmi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Brand is distributed more at 3GB RAM when compare to remaining Brands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300125"/>
            <a:ext cx="3840480" cy="557875"/>
          </a:xfrm>
          <a:prstGeom prst="rect">
            <a:avLst/>
          </a:prstGeom>
        </p:spPr>
      </p:pic>
      <p:pic>
        <p:nvPicPr>
          <p:cNvPr id="5" name="Picture 4" descr="Dist Rom with brands y.png"/>
          <p:cNvPicPr>
            <a:picLocks noChangeAspect="1"/>
          </p:cNvPicPr>
          <p:nvPr/>
        </p:nvPicPr>
        <p:blipFill>
          <a:blip r:embed="rId3" cstate="print"/>
          <a:srcRect t="12222" b="17778"/>
          <a:stretch>
            <a:fillRect/>
          </a:stretch>
        </p:blipFill>
        <p:spPr>
          <a:xfrm>
            <a:off x="838200" y="1524000"/>
            <a:ext cx="7315200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152400"/>
            <a:ext cx="8458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most of the Tabs are containing 32 to 128GB ROM and small cluster of Tabs are under 256 and 512GB ROM</a:t>
            </a:r>
          </a:p>
          <a:p>
            <a:pPr algn="ctr"/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Redmi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Brand is distributed more at 64GB ROM when compare to remaining Brands 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28600" y="1280784"/>
            <a:ext cx="8686800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Problem Statement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solidFill>
                <a:srgbClr val="00B050"/>
              </a:solidFill>
              <a:latin typeface="Lucida Calligraphy" pitchFamily="66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Web-Scraping Websites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solidFill>
                <a:srgbClr val="00B050"/>
              </a:solidFill>
              <a:latin typeface="Lucida Calligraphy" pitchFamily="66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Data Cleaning  &amp; Data Manipulation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solidFill>
                <a:srgbClr val="00B050"/>
              </a:solidFill>
              <a:latin typeface="Lucida Calligraphy" pitchFamily="66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err="1" smtClean="0">
                <a:solidFill>
                  <a:srgbClr val="00B050"/>
                </a:solidFill>
                <a:latin typeface="Lucida Calligraphy" pitchFamily="66" charset="0"/>
              </a:rPr>
              <a:t>Uni</a:t>
            </a: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- Variant Analysis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solidFill>
                <a:srgbClr val="00B050"/>
              </a:solidFill>
              <a:latin typeface="Lucida Calligraphy" pitchFamily="66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Bi-Variant Analysis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solidFill>
                <a:srgbClr val="00B050"/>
              </a:solidFill>
              <a:latin typeface="Lucida Calligraphy" pitchFamily="66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Multi Variant Analysis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solidFill>
                <a:srgbClr val="00B050"/>
              </a:solidFill>
              <a:latin typeface="Lucida Calligraphy" pitchFamily="66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B050"/>
                </a:solidFill>
                <a:latin typeface="Lucida Calligraphy" pitchFamily="66" charset="0"/>
              </a:rPr>
              <a:t>Conclusions</a:t>
            </a:r>
          </a:p>
          <a:p>
            <a:pPr algn="just"/>
            <a:endParaRPr lang="en-US" dirty="0">
              <a:latin typeface="Lucida Calligraphy" pitchFamily="66" charset="0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28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64927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Bi– Variant Analysis</a:t>
            </a:r>
          </a:p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FLIPKART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Ram with brands y.png"/>
          <p:cNvPicPr>
            <a:picLocks noChangeAspect="1"/>
          </p:cNvPicPr>
          <p:nvPr/>
        </p:nvPicPr>
        <p:blipFill>
          <a:blip r:embed="rId3" cstate="print"/>
          <a:srcRect b="44444"/>
          <a:stretch>
            <a:fillRect/>
          </a:stretch>
        </p:blipFill>
        <p:spPr>
          <a:xfrm>
            <a:off x="1058142" y="1295401"/>
            <a:ext cx="6485658" cy="47298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22860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The Variation in Prices are not that much affected even there is an increase in RAM but we can observe some outliers in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64927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Multi– Variant Analysis</a:t>
            </a:r>
          </a:p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FLIPKART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5" name="Picture 4" descr="Heatmap 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1828504"/>
            <a:ext cx="5257800" cy="42674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152400"/>
            <a:ext cx="891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Highest Positive Correlation is maintained between Screen Size and Price and</a:t>
            </a:r>
          </a:p>
          <a:p>
            <a:pPr algn="just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Slight Positive Correlation is maintained between Battery and RAM for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Flipkart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895497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223925"/>
            <a:ext cx="3840480" cy="557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381000"/>
            <a:ext cx="86106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From this data I can Conclude that more options are available in </a:t>
            </a:r>
            <a:r>
              <a:rPr lang="en-US" sz="3400" dirty="0" err="1" smtClean="0">
                <a:solidFill>
                  <a:srgbClr val="0070C0"/>
                </a:solidFill>
                <a:latin typeface="Monotype Corsiva" pitchFamily="66" charset="0"/>
              </a:rPr>
              <a:t>Flipkart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 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based on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 Brands.</a:t>
            </a:r>
            <a:endParaRPr lang="en-US" sz="3400" dirty="0" smtClean="0">
              <a:solidFill>
                <a:srgbClr val="0070C0"/>
              </a:solidFill>
              <a:latin typeface="Monotype Corsiva" pitchFamily="66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3400" dirty="0" smtClean="0">
              <a:solidFill>
                <a:srgbClr val="0070C0"/>
              </a:solidFill>
              <a:latin typeface="Monotype Corsiva" pitchFamily="66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Prices doesn’t effect more wrt to RAM &amp; ROM but Price is effected wrt Screen Size for </a:t>
            </a:r>
            <a:r>
              <a:rPr lang="en-US" sz="3400" dirty="0" err="1" smtClean="0">
                <a:solidFill>
                  <a:srgbClr val="0070C0"/>
                </a:solidFill>
                <a:latin typeface="Monotype Corsiva" pitchFamily="66" charset="0"/>
              </a:rPr>
              <a:t>Flipkart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 data.</a:t>
            </a:r>
          </a:p>
          <a:p>
            <a:pPr algn="just">
              <a:buFont typeface="Wingdings" pitchFamily="2" charset="2"/>
              <a:buChar char="Ø"/>
            </a:pPr>
            <a:endParaRPr lang="en-US" sz="3400" dirty="0" smtClean="0">
              <a:solidFill>
                <a:srgbClr val="0070C0"/>
              </a:solidFill>
              <a:latin typeface="Monotype Corsiva" pitchFamily="66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Battery and RAM is more effected for both </a:t>
            </a:r>
            <a:r>
              <a:rPr lang="en-US" sz="3400" dirty="0" err="1" smtClean="0">
                <a:solidFill>
                  <a:srgbClr val="0070C0"/>
                </a:solidFill>
                <a:latin typeface="Monotype Corsiva" pitchFamily="66" charset="0"/>
              </a:rPr>
              <a:t>SmartPrix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 and </a:t>
            </a:r>
            <a:r>
              <a:rPr lang="en-US" sz="3400" dirty="0" err="1" smtClean="0">
                <a:solidFill>
                  <a:srgbClr val="0070C0"/>
                </a:solidFill>
                <a:latin typeface="Monotype Corsiva" pitchFamily="66" charset="0"/>
              </a:rPr>
              <a:t>Flipkart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 data.</a:t>
            </a:r>
          </a:p>
          <a:p>
            <a:pPr algn="just">
              <a:buFont typeface="Wingdings" pitchFamily="2" charset="2"/>
              <a:buChar char="Ø"/>
            </a:pPr>
            <a:endParaRPr lang="en-US" sz="3400" dirty="0" smtClean="0">
              <a:solidFill>
                <a:srgbClr val="0070C0"/>
              </a:solidFill>
              <a:latin typeface="Monotype Corsiva" pitchFamily="66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Middle class customers and high class customers both can refer </a:t>
            </a:r>
            <a:r>
              <a:rPr lang="en-US" sz="3400" dirty="0" err="1" smtClean="0">
                <a:solidFill>
                  <a:srgbClr val="0070C0"/>
                </a:solidFill>
                <a:latin typeface="Monotype Corsiva" pitchFamily="66" charset="0"/>
              </a:rPr>
              <a:t>Flipkart</a:t>
            </a:r>
            <a:r>
              <a:rPr lang="en-US" sz="3400" dirty="0" smtClean="0">
                <a:solidFill>
                  <a:srgbClr val="0070C0"/>
                </a:solidFill>
                <a:latin typeface="Monotype Corsiva" pitchFamily="66" charset="0"/>
              </a:rPr>
              <a:t> for buying Electronic Tablets.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1026" name="AutoShape 2" descr="Get The Best And Editable Thank You PPT Template Slid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Get The Best And Editable Thank You PPT Template Slid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Get The Best And Editable Thank You PPT Template Slid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Que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3400"/>
            <a:ext cx="8658225" cy="5257800"/>
          </a:xfrm>
          <a:prstGeom prst="rect">
            <a:avLst/>
          </a:prstGeom>
          <a:solidFill>
            <a:srgbClr val="CC0000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2056" name="Picture 8" descr="Download Thank You HD images for PPT, Whatsapp, Facebook downl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04800"/>
            <a:ext cx="8558106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24578" name="Picture 2" descr="Problem Statement Icon - Slide Team"/>
          <p:cNvPicPr>
            <a:picLocks noChangeAspect="1" noChangeArrowheads="1"/>
          </p:cNvPicPr>
          <p:nvPr/>
        </p:nvPicPr>
        <p:blipFill>
          <a:blip r:embed="rId3" cstate="print"/>
          <a:srcRect l="26746" t="27102" r="26181" b="4428"/>
          <a:stretch>
            <a:fillRect/>
          </a:stretch>
        </p:blipFill>
        <p:spPr bwMode="auto">
          <a:xfrm>
            <a:off x="2819400" y="0"/>
            <a:ext cx="3492500" cy="381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3886200"/>
            <a:ext cx="861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Monotype Corsiva" pitchFamily="66" charset="0"/>
              </a:rPr>
              <a:t>To find where we have more options to buy and how the prices vary with respect to the features of the Electronic TABLETS (tabs)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23558" name="Picture 6" descr="Working at Smartprix | Glassdo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447800"/>
            <a:ext cx="3276600" cy="3276600"/>
          </a:xfrm>
          <a:prstGeom prst="rect">
            <a:avLst/>
          </a:prstGeom>
          <a:noFill/>
        </p:spPr>
      </p:pic>
      <p:pic>
        <p:nvPicPr>
          <p:cNvPr id="23560" name="Picture 8" descr="Flipkart Logo Vector | Vector logo, Free amazon products, Custom logos"/>
          <p:cNvPicPr>
            <a:picLocks noChangeAspect="1" noChangeArrowheads="1"/>
          </p:cNvPicPr>
          <p:nvPr/>
        </p:nvPicPr>
        <p:blipFill>
          <a:blip r:embed="rId4" cstate="print"/>
          <a:srcRect b="9774"/>
          <a:stretch>
            <a:fillRect/>
          </a:stretch>
        </p:blipFill>
        <p:spPr bwMode="auto">
          <a:xfrm>
            <a:off x="533400" y="1310640"/>
            <a:ext cx="3962400" cy="3566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2286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Lucida Calligraphy" pitchFamily="66" charset="0"/>
              </a:rPr>
              <a:t>Data Cleaning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9698" name="Picture 2" descr="https://cdn.discordapp.com/attachments/1042749203828461579/1068394582968115242/20230127_102814.jpg"/>
          <p:cNvPicPr>
            <a:picLocks noChangeAspect="1" noChangeArrowheads="1"/>
          </p:cNvPicPr>
          <p:nvPr/>
        </p:nvPicPr>
        <p:blipFill>
          <a:blip r:embed="rId3" cstate="print"/>
          <a:srcRect l="10753" t="32975" r="35484" b="15412"/>
          <a:stretch>
            <a:fillRect/>
          </a:stretch>
        </p:blipFill>
        <p:spPr bwMode="auto">
          <a:xfrm>
            <a:off x="1066800" y="990600"/>
            <a:ext cx="7010400" cy="5047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2286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Lucida Calligraphy" pitchFamily="66" charset="0"/>
              </a:rPr>
              <a:t>Data Manipulation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8130" name="Picture 2" descr="https://cdn.discordapp.com/attachments/1042749203828461579/1068395094538985502/20230127_103024.jpg"/>
          <p:cNvPicPr>
            <a:picLocks noChangeAspect="1" noChangeArrowheads="1"/>
          </p:cNvPicPr>
          <p:nvPr/>
        </p:nvPicPr>
        <p:blipFill>
          <a:blip r:embed="rId3" cstate="print"/>
          <a:srcRect l="13889" t="20370" r="38194" b="29630"/>
          <a:stretch>
            <a:fillRect/>
          </a:stretch>
        </p:blipFill>
        <p:spPr bwMode="auto">
          <a:xfrm>
            <a:off x="1143000" y="762000"/>
            <a:ext cx="6858000" cy="53671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22908">
            <a:off x="503506" y="2649276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Uni – Variant Analysis</a:t>
            </a:r>
          </a:p>
          <a:p>
            <a:pPr algn="ctr"/>
            <a:r>
              <a:rPr lang="en-US" sz="3200" dirty="0" smtClean="0">
                <a:solidFill>
                  <a:srgbClr val="CC0000"/>
                </a:solidFill>
                <a:latin typeface="Lucida Calligraphy" pitchFamily="66" charset="0"/>
              </a:rPr>
              <a:t>SMARTPRIX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216" y="1371600"/>
            <a:ext cx="522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320" y="6172200"/>
            <a:ext cx="3840480" cy="557875"/>
          </a:xfrm>
          <a:prstGeom prst="rect">
            <a:avLst/>
          </a:prstGeom>
        </p:spPr>
      </p:pic>
      <p:pic>
        <p:nvPicPr>
          <p:cNvPr id="6" name="Picture 5" descr="boxplot 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315570"/>
            <a:ext cx="6477000" cy="46280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2286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Visually we can say that </a:t>
            </a:r>
            <a:r>
              <a:rPr lang="en-US" sz="2800" dirty="0" err="1" smtClean="0">
                <a:solidFill>
                  <a:srgbClr val="7030A0"/>
                </a:solidFill>
                <a:latin typeface="Monotype Corsiva" pitchFamily="66" charset="0"/>
              </a:rPr>
              <a:t>SmartPrix</a:t>
            </a:r>
            <a:r>
              <a:rPr lang="en-US" sz="2800" dirty="0" smtClean="0">
                <a:solidFill>
                  <a:srgbClr val="7030A0"/>
                </a:solidFill>
                <a:latin typeface="Monotype Corsiva" pitchFamily="66" charset="0"/>
              </a:rPr>
              <a:t> data are containing Outliers with respect to Prices</a:t>
            </a:r>
            <a:endParaRPr lang="en-US" sz="2800" dirty="0">
              <a:solidFill>
                <a:srgbClr val="7030A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595</Words>
  <Application>Microsoft Office PowerPoint</Application>
  <PresentationFormat>On-screen Show (4:3)</PresentationFormat>
  <Paragraphs>105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sowjanya</dc:creator>
  <cp:lastModifiedBy>sowjanya</cp:lastModifiedBy>
  <cp:revision>22</cp:revision>
  <dcterms:created xsi:type="dcterms:W3CDTF">2006-08-16T00:00:00Z</dcterms:created>
  <dcterms:modified xsi:type="dcterms:W3CDTF">2023-01-27T05:37:49Z</dcterms:modified>
</cp:coreProperties>
</file>